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1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80288FF-6A51-4548-8988-199DB400F60F}">
          <p14:sldIdLst>
            <p14:sldId id="256"/>
            <p14:sldId id="257"/>
            <p14:sldId id="261"/>
            <p14:sldId id="259"/>
            <p14:sldId id="260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C5621-367E-4B3A-BCDA-2F7698B253DA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53FEE-4E5D-4EAF-9FC6-2C92D071F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081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53FEE-4E5D-4EAF-9FC6-2C92D071FF3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387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ECD7BA2-073B-4F6D-B431-E84D3FD05AD3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1606445-6D46-46CF-A999-9AEE6C88C9F0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7BA2-073B-4F6D-B431-E84D3FD05AD3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445-6D46-46CF-A999-9AEE6C88C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7BA2-073B-4F6D-B431-E84D3FD05AD3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445-6D46-46CF-A999-9AEE6C88C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7BA2-073B-4F6D-B431-E84D3FD05AD3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445-6D46-46CF-A999-9AEE6C88C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7BA2-073B-4F6D-B431-E84D3FD05AD3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445-6D46-46CF-A999-9AEE6C88C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7BA2-073B-4F6D-B431-E84D3FD05AD3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445-6D46-46CF-A999-9AEE6C88C9F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7BA2-073B-4F6D-B431-E84D3FD05AD3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445-6D46-46CF-A999-9AEE6C88C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7BA2-073B-4F6D-B431-E84D3FD05AD3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445-6D46-46CF-A999-9AEE6C88C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7BA2-073B-4F6D-B431-E84D3FD05AD3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445-6D46-46CF-A999-9AEE6C88C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7BA2-073B-4F6D-B431-E84D3FD05AD3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445-6D46-46CF-A999-9AEE6C88C9F0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7BA2-073B-4F6D-B431-E84D3FD05AD3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445-6D46-46CF-A999-9AEE6C88C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ECD7BA2-073B-4F6D-B431-E84D3FD05AD3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1606445-6D46-46CF-A999-9AEE6C88C9F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1. Setkání (nejen) křesťanských pedagogů litoměřické diecéze</a:t>
            </a:r>
            <a:endParaRPr lang="cs-CZ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43492" y="2492896"/>
            <a:ext cx="7056900" cy="3339733"/>
          </a:xfrm>
        </p:spPr>
        <p:txBody>
          <a:bodyPr>
            <a:normAutofit lnSpcReduction="10000"/>
          </a:bodyPr>
          <a:lstStyle/>
          <a:p>
            <a:pPr marL="6858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1200" b="1" dirty="0" smtClean="0">
              <a:solidFill>
                <a:schemeClr val="tx2">
                  <a:lumMod val="75000"/>
                </a:schemeClr>
              </a:solidFill>
              <a:latin typeface="Cambria"/>
              <a:ea typeface="Times New Roman"/>
            </a:endParaRPr>
          </a:p>
          <a:p>
            <a:pPr marL="6858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Cambria"/>
                <a:ea typeface="Times New Roman"/>
              </a:rPr>
              <a:t>Myšlenka </a:t>
            </a:r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Cambria"/>
                <a:ea typeface="Times New Roman"/>
              </a:rPr>
              <a:t>a smysl setkávání pedagogů</a:t>
            </a:r>
            <a:endParaRPr lang="cs-CZ" sz="1600" b="1" dirty="0">
              <a:solidFill>
                <a:schemeClr val="tx2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marL="64008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i="1" dirty="0">
                <a:solidFill>
                  <a:schemeClr val="tx2">
                    <a:lumMod val="75000"/>
                  </a:schemeClr>
                </a:solidFill>
                <a:latin typeface="Cambria"/>
                <a:ea typeface="Times New Roman"/>
              </a:rPr>
              <a:t>„Naši učitelé nesmějí být podobni sloupům </a:t>
            </a:r>
            <a:r>
              <a:rPr lang="cs-CZ" i="1" dirty="0" smtClean="0">
                <a:solidFill>
                  <a:schemeClr val="tx2">
                    <a:lumMod val="75000"/>
                  </a:schemeClr>
                </a:solidFill>
                <a:latin typeface="Cambria"/>
                <a:ea typeface="Times New Roman"/>
              </a:rPr>
              <a:t>u </a:t>
            </a:r>
            <a:r>
              <a:rPr lang="cs-CZ" i="1" dirty="0">
                <a:solidFill>
                  <a:schemeClr val="tx2">
                    <a:lumMod val="75000"/>
                  </a:schemeClr>
                </a:solidFill>
                <a:latin typeface="Cambria"/>
                <a:ea typeface="Times New Roman"/>
              </a:rPr>
              <a:t>cest, jež pouze ukazují, kam jít, </a:t>
            </a:r>
            <a:r>
              <a:rPr lang="cs-CZ" i="1" dirty="0" smtClean="0">
                <a:solidFill>
                  <a:schemeClr val="tx2">
                    <a:lumMod val="75000"/>
                  </a:schemeClr>
                </a:solidFill>
                <a:latin typeface="Cambria"/>
                <a:ea typeface="Times New Roman"/>
              </a:rPr>
              <a:t/>
            </a:r>
            <a:br>
              <a:rPr lang="cs-CZ" i="1" dirty="0" smtClean="0">
                <a:solidFill>
                  <a:schemeClr val="tx2">
                    <a:lumMod val="75000"/>
                  </a:schemeClr>
                </a:solidFill>
                <a:latin typeface="Cambria"/>
                <a:ea typeface="Times New Roman"/>
              </a:rPr>
            </a:br>
            <a:r>
              <a:rPr lang="cs-CZ" i="1" dirty="0" smtClean="0">
                <a:solidFill>
                  <a:schemeClr val="tx2">
                    <a:lumMod val="75000"/>
                  </a:schemeClr>
                </a:solidFill>
                <a:latin typeface="Cambria"/>
                <a:ea typeface="Times New Roman"/>
              </a:rPr>
              <a:t>ale </a:t>
            </a:r>
            <a:r>
              <a:rPr lang="cs-CZ" i="1" dirty="0">
                <a:solidFill>
                  <a:schemeClr val="tx2">
                    <a:lumMod val="75000"/>
                  </a:schemeClr>
                </a:solidFill>
                <a:latin typeface="Cambria"/>
                <a:ea typeface="Times New Roman"/>
              </a:rPr>
              <a:t>samy nejdou.“ </a:t>
            </a:r>
            <a:r>
              <a:rPr lang="cs-CZ" i="1" dirty="0" smtClean="0">
                <a:solidFill>
                  <a:schemeClr val="tx2">
                    <a:lumMod val="75000"/>
                  </a:schemeClr>
                </a:solidFill>
                <a:latin typeface="Cambria"/>
                <a:ea typeface="Times New Roman"/>
              </a:rPr>
              <a:t/>
            </a:r>
            <a:br>
              <a:rPr lang="cs-CZ" i="1" dirty="0" smtClean="0">
                <a:solidFill>
                  <a:schemeClr val="tx2">
                    <a:lumMod val="75000"/>
                  </a:schemeClr>
                </a:solidFill>
                <a:latin typeface="Cambria"/>
                <a:ea typeface="Times New Roman"/>
              </a:rPr>
            </a:br>
            <a:endParaRPr lang="cs-CZ" i="1" dirty="0" smtClean="0">
              <a:solidFill>
                <a:schemeClr val="tx2">
                  <a:lumMod val="75000"/>
                </a:schemeClr>
              </a:solidFill>
              <a:latin typeface="Cambria"/>
              <a:ea typeface="Times New Roman"/>
            </a:endParaRPr>
          </a:p>
          <a:p>
            <a:pPr marL="640080" indent="0" algn="r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i="1" dirty="0" smtClean="0">
                <a:solidFill>
                  <a:schemeClr val="tx2">
                    <a:lumMod val="75000"/>
                  </a:schemeClr>
                </a:solidFill>
                <a:latin typeface="Cambria"/>
                <a:ea typeface="Times New Roman"/>
              </a:rPr>
              <a:t>Jan </a:t>
            </a:r>
            <a:r>
              <a:rPr lang="cs-CZ" i="1" dirty="0">
                <a:solidFill>
                  <a:schemeClr val="tx2">
                    <a:lumMod val="75000"/>
                  </a:schemeClr>
                </a:solidFill>
                <a:latin typeface="Cambria"/>
                <a:ea typeface="Times New Roman"/>
              </a:rPr>
              <a:t>Amos </a:t>
            </a:r>
            <a:r>
              <a:rPr lang="cs-CZ" i="1" dirty="0" smtClean="0">
                <a:solidFill>
                  <a:schemeClr val="tx2">
                    <a:lumMod val="75000"/>
                  </a:schemeClr>
                </a:solidFill>
                <a:latin typeface="Cambria"/>
                <a:ea typeface="Times New Roman"/>
              </a:rPr>
              <a:t>Komenský</a:t>
            </a:r>
            <a:endParaRPr lang="cs-CZ" sz="1600" dirty="0">
              <a:solidFill>
                <a:schemeClr val="tx2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17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anchor="ctr">
            <a:normAutofit fontScale="90000"/>
          </a:bodyPr>
          <a:lstStyle/>
          <a:p>
            <a:pPr algn="ctr"/>
            <a:r>
              <a:rPr lang="cs-CZ" sz="3600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Témata k </a:t>
            </a:r>
            <a:r>
              <a:rPr lang="cs-CZ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zamyšlení</a:t>
            </a:r>
            <a:br>
              <a:rPr lang="cs-CZ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r>
              <a:rPr lang="cs-CZ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(náměty pro setkávání)</a:t>
            </a:r>
            <a:endParaRPr lang="cs-CZ" sz="36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Volný tvar 3"/>
          <p:cNvSpPr/>
          <p:nvPr/>
        </p:nvSpPr>
        <p:spPr>
          <a:xfrm>
            <a:off x="1263731" y="2323652"/>
            <a:ext cx="6616421" cy="3508977"/>
          </a:xfrm>
          <a:custGeom>
            <a:avLst/>
            <a:gdLst>
              <a:gd name="connsiteX0" fmla="*/ 0 w 6616421"/>
              <a:gd name="connsiteY0" fmla="*/ 1754489 h 3508977"/>
              <a:gd name="connsiteX1" fmla="*/ 3308211 w 6616421"/>
              <a:gd name="connsiteY1" fmla="*/ 0 h 3508977"/>
              <a:gd name="connsiteX2" fmla="*/ 6616422 w 6616421"/>
              <a:gd name="connsiteY2" fmla="*/ 1754489 h 3508977"/>
              <a:gd name="connsiteX3" fmla="*/ 3308211 w 6616421"/>
              <a:gd name="connsiteY3" fmla="*/ 3508978 h 3508977"/>
              <a:gd name="connsiteX4" fmla="*/ 0 w 6616421"/>
              <a:gd name="connsiteY4" fmla="*/ 1754489 h 3508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6421" h="3508977">
                <a:moveTo>
                  <a:pt x="0" y="1754489"/>
                </a:moveTo>
                <a:cubicBezTo>
                  <a:pt x="0" y="785511"/>
                  <a:pt x="1481137" y="0"/>
                  <a:pt x="3308211" y="0"/>
                </a:cubicBezTo>
                <a:cubicBezTo>
                  <a:pt x="5135285" y="0"/>
                  <a:pt x="6616422" y="785511"/>
                  <a:pt x="6616422" y="1754489"/>
                </a:cubicBezTo>
                <a:cubicBezTo>
                  <a:pt x="6616422" y="2723467"/>
                  <a:pt x="5135285" y="3508978"/>
                  <a:pt x="3308211" y="3508978"/>
                </a:cubicBezTo>
                <a:cubicBezTo>
                  <a:pt x="1481137" y="3508978"/>
                  <a:pt x="0" y="2723467"/>
                  <a:pt x="0" y="1754489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94231" tIns="317688" rIns="2294231" bIns="2949423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2000" kern="1200" dirty="0" smtClean="0">
                <a:latin typeface="Cambria" pitchFamily="18" charset="0"/>
              </a:rPr>
              <a:t>Prostředí </a:t>
            </a:r>
            <a:br>
              <a:rPr lang="cs-CZ" sz="2000" kern="1200" dirty="0" smtClean="0">
                <a:latin typeface="Cambria" pitchFamily="18" charset="0"/>
              </a:rPr>
            </a:br>
            <a:r>
              <a:rPr lang="cs-CZ" sz="2000" kern="1200" dirty="0" smtClean="0">
                <a:latin typeface="Cambria" pitchFamily="18" charset="0"/>
              </a:rPr>
              <a:t>– škola</a:t>
            </a:r>
            <a:endParaRPr lang="cs-CZ" sz="2000" kern="1200" dirty="0">
              <a:latin typeface="Cambria" pitchFamily="18" charset="0"/>
            </a:endParaRPr>
          </a:p>
        </p:txBody>
      </p:sp>
      <p:sp>
        <p:nvSpPr>
          <p:cNvPr id="5" name="Volný tvar 4"/>
          <p:cNvSpPr/>
          <p:nvPr/>
        </p:nvSpPr>
        <p:spPr>
          <a:xfrm>
            <a:off x="2487872" y="3200896"/>
            <a:ext cx="4168138" cy="2631732"/>
          </a:xfrm>
          <a:custGeom>
            <a:avLst/>
            <a:gdLst>
              <a:gd name="connsiteX0" fmla="*/ 0 w 4168138"/>
              <a:gd name="connsiteY0" fmla="*/ 1315866 h 2631732"/>
              <a:gd name="connsiteX1" fmla="*/ 2084069 w 4168138"/>
              <a:gd name="connsiteY1" fmla="*/ 0 h 2631732"/>
              <a:gd name="connsiteX2" fmla="*/ 4168138 w 4168138"/>
              <a:gd name="connsiteY2" fmla="*/ 1315866 h 2631732"/>
              <a:gd name="connsiteX3" fmla="*/ 2084069 w 4168138"/>
              <a:gd name="connsiteY3" fmla="*/ 2631732 h 2631732"/>
              <a:gd name="connsiteX4" fmla="*/ 0 w 4168138"/>
              <a:gd name="connsiteY4" fmla="*/ 1315866 h 2631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68138" h="2631732">
                <a:moveTo>
                  <a:pt x="0" y="1315866"/>
                </a:moveTo>
                <a:cubicBezTo>
                  <a:pt x="0" y="589133"/>
                  <a:pt x="933069" y="0"/>
                  <a:pt x="2084069" y="0"/>
                </a:cubicBezTo>
                <a:cubicBezTo>
                  <a:pt x="3235069" y="0"/>
                  <a:pt x="4168138" y="589133"/>
                  <a:pt x="4168138" y="1315866"/>
                </a:cubicBezTo>
                <a:cubicBezTo>
                  <a:pt x="4168138" y="2042599"/>
                  <a:pt x="3235069" y="2631732"/>
                  <a:pt x="2084069" y="2631732"/>
                </a:cubicBezTo>
                <a:cubicBezTo>
                  <a:pt x="933069" y="2631732"/>
                  <a:pt x="0" y="2042599"/>
                  <a:pt x="0" y="1315866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55133" tIns="306723" rIns="1255133" bIns="211604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2000" kern="1200" dirty="0" smtClean="0">
                <a:latin typeface="Cambria" pitchFamily="18" charset="0"/>
              </a:rPr>
              <a:t>Učitel </a:t>
            </a:r>
            <a:br>
              <a:rPr lang="cs-CZ" sz="2000" kern="1200" dirty="0" smtClean="0">
                <a:latin typeface="Cambria" pitchFamily="18" charset="0"/>
              </a:rPr>
            </a:br>
            <a:r>
              <a:rPr lang="cs-CZ" sz="2000" kern="1200" dirty="0" smtClean="0">
                <a:latin typeface="Cambria" pitchFamily="18" charset="0"/>
              </a:rPr>
              <a:t>– profesionál</a:t>
            </a:r>
            <a:endParaRPr lang="cs-CZ" sz="2000" kern="1200" dirty="0">
              <a:latin typeface="Cambria" pitchFamily="18" charset="0"/>
            </a:endParaRPr>
          </a:p>
        </p:txBody>
      </p:sp>
      <p:sp>
        <p:nvSpPr>
          <p:cNvPr id="6" name="Volný tvar 5"/>
          <p:cNvSpPr/>
          <p:nvPr/>
        </p:nvSpPr>
        <p:spPr>
          <a:xfrm>
            <a:off x="3635896" y="4077070"/>
            <a:ext cx="1863880" cy="1754488"/>
          </a:xfrm>
          <a:custGeom>
            <a:avLst/>
            <a:gdLst>
              <a:gd name="connsiteX0" fmla="*/ 0 w 1863880"/>
              <a:gd name="connsiteY0" fmla="*/ 877244 h 1754488"/>
              <a:gd name="connsiteX1" fmla="*/ 931940 w 1863880"/>
              <a:gd name="connsiteY1" fmla="*/ 0 h 1754488"/>
              <a:gd name="connsiteX2" fmla="*/ 1863880 w 1863880"/>
              <a:gd name="connsiteY2" fmla="*/ 877244 h 1754488"/>
              <a:gd name="connsiteX3" fmla="*/ 931940 w 1863880"/>
              <a:gd name="connsiteY3" fmla="*/ 1754488 h 1754488"/>
              <a:gd name="connsiteX4" fmla="*/ 0 w 1863880"/>
              <a:gd name="connsiteY4" fmla="*/ 877244 h 175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3880" h="1754488">
                <a:moveTo>
                  <a:pt x="0" y="877244"/>
                </a:moveTo>
                <a:cubicBezTo>
                  <a:pt x="0" y="392756"/>
                  <a:pt x="417244" y="0"/>
                  <a:pt x="931940" y="0"/>
                </a:cubicBezTo>
                <a:cubicBezTo>
                  <a:pt x="1446636" y="0"/>
                  <a:pt x="1863880" y="392756"/>
                  <a:pt x="1863880" y="877244"/>
                </a:cubicBezTo>
                <a:cubicBezTo>
                  <a:pt x="1863880" y="1361732"/>
                  <a:pt x="1446636" y="1754488"/>
                  <a:pt x="931940" y="1754488"/>
                </a:cubicBezTo>
                <a:cubicBezTo>
                  <a:pt x="417244" y="1754488"/>
                  <a:pt x="0" y="1361732"/>
                  <a:pt x="0" y="877244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15199" tIns="580862" rIns="415199" bIns="580862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2000" kern="1200" dirty="0" smtClean="0">
                <a:latin typeface="Cambria" pitchFamily="18" charset="0"/>
              </a:rPr>
              <a:t>Učitel </a:t>
            </a:r>
            <a:br>
              <a:rPr lang="cs-CZ" sz="2000" kern="1200" dirty="0" smtClean="0">
                <a:latin typeface="Cambria" pitchFamily="18" charset="0"/>
              </a:rPr>
            </a:br>
            <a:r>
              <a:rPr lang="cs-CZ" sz="2000" kern="1200" dirty="0" smtClean="0">
                <a:latin typeface="Cambria" pitchFamily="18" charset="0"/>
              </a:rPr>
              <a:t>– člověk</a:t>
            </a:r>
            <a:endParaRPr lang="cs-CZ" sz="2000" kern="1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27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pPr algn="ctr"/>
            <a:r>
              <a:rPr lang="cs-CZ" sz="3600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Prostředí </a:t>
            </a:r>
            <a:r>
              <a:rPr lang="cs-CZ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– škola</a:t>
            </a:r>
            <a:endParaRPr lang="cs-CZ" sz="36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132856"/>
            <a:ext cx="7056900" cy="3816424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cs-CZ" sz="2900" b="1" dirty="0" smtClean="0">
                <a:solidFill>
                  <a:srgbClr val="3E3D2D"/>
                </a:solidFill>
                <a:latin typeface="Cambria"/>
                <a:ea typeface="Times New Roman"/>
                <a:cs typeface="Times New Roman"/>
              </a:rPr>
              <a:t>JAKÁ BY MĚLA BÝT ŠKOLA?</a:t>
            </a:r>
          </a:p>
          <a:p>
            <a:pPr marL="68580" indent="0">
              <a:buNone/>
            </a:pPr>
            <a:endParaRPr lang="cs-CZ" sz="1400" b="1" dirty="0" smtClean="0">
              <a:solidFill>
                <a:srgbClr val="3E3D2D"/>
              </a:solidFill>
              <a:latin typeface="Cambria"/>
              <a:ea typeface="Times New Roman"/>
              <a:cs typeface="Times New Roman"/>
            </a:endParaRPr>
          </a:p>
          <a:p>
            <a:r>
              <a:rPr lang="cs-CZ" sz="2600" b="1" dirty="0" smtClean="0">
                <a:solidFill>
                  <a:srgbClr val="3E3D2D"/>
                </a:solidFill>
                <a:latin typeface="Cambria"/>
                <a:ea typeface="Times New Roman"/>
                <a:cs typeface="Times New Roman"/>
              </a:rPr>
              <a:t>Kultura </a:t>
            </a:r>
            <a:r>
              <a:rPr lang="cs-CZ" sz="2600" b="1" dirty="0">
                <a:solidFill>
                  <a:srgbClr val="3E3D2D"/>
                </a:solidFill>
                <a:latin typeface="Cambria"/>
                <a:ea typeface="Times New Roman"/>
                <a:cs typeface="Times New Roman"/>
              </a:rPr>
              <a:t>školního prostředí a klima </a:t>
            </a:r>
            <a:r>
              <a:rPr lang="cs-CZ" sz="2600" b="1" dirty="0" smtClean="0">
                <a:solidFill>
                  <a:srgbClr val="3E3D2D"/>
                </a:solidFill>
                <a:latin typeface="Cambria"/>
                <a:ea typeface="Times New Roman"/>
                <a:cs typeface="Times New Roman"/>
              </a:rPr>
              <a:t>školy</a:t>
            </a:r>
          </a:p>
          <a:p>
            <a:pPr lvl="1">
              <a:lnSpc>
                <a:spcPct val="115000"/>
              </a:lnSpc>
              <a:spcBef>
                <a:spcPts val="385"/>
              </a:spcBef>
            </a:pPr>
            <a:r>
              <a:rPr lang="cs-CZ" b="1" i="1" dirty="0" smtClean="0">
                <a:solidFill>
                  <a:srgbClr val="3E3D2D"/>
                </a:solidFill>
                <a:latin typeface="Cambria"/>
                <a:ea typeface="Times New Roman"/>
              </a:rPr>
              <a:t>Pravidla </a:t>
            </a:r>
            <a:r>
              <a:rPr lang="cs-CZ" b="1" i="1" dirty="0">
                <a:solidFill>
                  <a:srgbClr val="3E3D2D"/>
                </a:solidFill>
                <a:latin typeface="Cambria"/>
                <a:ea typeface="Times New Roman"/>
              </a:rPr>
              <a:t>soužití ve škole </a:t>
            </a:r>
            <a:br>
              <a:rPr lang="cs-CZ" b="1" i="1" dirty="0">
                <a:solidFill>
                  <a:srgbClr val="3E3D2D"/>
                </a:solidFill>
                <a:latin typeface="Cambria"/>
                <a:ea typeface="Times New Roman"/>
              </a:rPr>
            </a:br>
            <a:r>
              <a:rPr lang="cs-CZ" dirty="0">
                <a:solidFill>
                  <a:srgbClr val="3E3D2D"/>
                </a:solidFill>
                <a:latin typeface="Cambria"/>
                <a:ea typeface="Times New Roman"/>
              </a:rPr>
              <a:t>(předivo vztahů: učitel, žák, rodič; vize školy, kodex učitele, </a:t>
            </a:r>
            <a:r>
              <a:rPr lang="cs-CZ" dirty="0" smtClean="0">
                <a:solidFill>
                  <a:srgbClr val="3E3D2D"/>
                </a:solidFill>
                <a:latin typeface="Cambria"/>
                <a:ea typeface="Times New Roman"/>
              </a:rPr>
              <a:t>kodex </a:t>
            </a:r>
            <a:r>
              <a:rPr lang="cs-CZ" dirty="0">
                <a:solidFill>
                  <a:srgbClr val="3E3D2D"/>
                </a:solidFill>
                <a:latin typeface="Cambria"/>
                <a:ea typeface="Times New Roman"/>
              </a:rPr>
              <a:t>žáka…)</a:t>
            </a:r>
            <a:endParaRPr lang="cs-CZ" sz="1600" dirty="0">
              <a:latin typeface="Times New Roman"/>
              <a:ea typeface="Times New Roman"/>
            </a:endParaRPr>
          </a:p>
          <a:p>
            <a:pPr lvl="1">
              <a:lnSpc>
                <a:spcPct val="115000"/>
              </a:lnSpc>
              <a:spcBef>
                <a:spcPts val="385"/>
              </a:spcBef>
            </a:pPr>
            <a:r>
              <a:rPr lang="cs-CZ" b="1" i="1" dirty="0" smtClean="0">
                <a:solidFill>
                  <a:srgbClr val="3E3D2D"/>
                </a:solidFill>
                <a:latin typeface="Cambria"/>
                <a:ea typeface="Times New Roman"/>
              </a:rPr>
              <a:t>Humor </a:t>
            </a:r>
            <a:r>
              <a:rPr lang="cs-CZ" b="1" i="1" dirty="0">
                <a:solidFill>
                  <a:srgbClr val="3E3D2D"/>
                </a:solidFill>
                <a:latin typeface="Cambria"/>
                <a:ea typeface="Times New Roman"/>
              </a:rPr>
              <a:t>ve škole </a:t>
            </a:r>
            <a:br>
              <a:rPr lang="cs-CZ" b="1" i="1" dirty="0">
                <a:solidFill>
                  <a:srgbClr val="3E3D2D"/>
                </a:solidFill>
                <a:latin typeface="Cambria"/>
                <a:ea typeface="Times New Roman"/>
              </a:rPr>
            </a:br>
            <a:r>
              <a:rPr lang="cs-CZ" dirty="0">
                <a:solidFill>
                  <a:srgbClr val="3E3D2D"/>
                </a:solidFill>
                <a:latin typeface="Cambria"/>
                <a:ea typeface="Times New Roman"/>
              </a:rPr>
              <a:t>(humor má ve škole své nezastupitelné místo, humorem se dá vyřešit lecjaká prekérní situace…; důležitý je nadhled</a:t>
            </a:r>
            <a:r>
              <a:rPr lang="cs-CZ" dirty="0" smtClean="0">
                <a:solidFill>
                  <a:srgbClr val="3E3D2D"/>
                </a:solidFill>
                <a:latin typeface="Cambria"/>
                <a:ea typeface="Times New Roman"/>
              </a:rPr>
              <a:t>)</a:t>
            </a:r>
            <a:r>
              <a:rPr lang="cs-CZ" b="1" dirty="0" smtClean="0">
                <a:solidFill>
                  <a:srgbClr val="3E3D2D"/>
                </a:solidFill>
                <a:latin typeface="Cambria"/>
                <a:ea typeface="Times New Roman"/>
                <a:cs typeface="Times New Roman"/>
              </a:rPr>
              <a:t> </a:t>
            </a:r>
          </a:p>
          <a:p>
            <a:pPr marL="365760" lvl="1" indent="0">
              <a:lnSpc>
                <a:spcPct val="115000"/>
              </a:lnSpc>
              <a:spcBef>
                <a:spcPts val="385"/>
              </a:spcBef>
              <a:buNone/>
            </a:pPr>
            <a:endParaRPr lang="cs-CZ" b="1" dirty="0" smtClean="0">
              <a:solidFill>
                <a:srgbClr val="3E3D2D"/>
              </a:solidFill>
              <a:latin typeface="Cambri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smtClean="0">
                <a:solidFill>
                  <a:srgbClr val="3E3D2D"/>
                </a:solidFill>
                <a:latin typeface="Cambria"/>
                <a:ea typeface="Times New Roman"/>
              </a:rPr>
              <a:t>Vzdělávání (a výchova?) ve škole</a:t>
            </a:r>
            <a:br>
              <a:rPr lang="cs-CZ" sz="2600" b="1" dirty="0" smtClean="0">
                <a:solidFill>
                  <a:srgbClr val="3E3D2D"/>
                </a:solidFill>
                <a:latin typeface="Cambria"/>
                <a:ea typeface="Times New Roman"/>
              </a:rPr>
            </a:br>
            <a:r>
              <a:rPr lang="cs-CZ" b="1" dirty="0" smtClean="0">
                <a:solidFill>
                  <a:srgbClr val="3E3D2D"/>
                </a:solidFill>
                <a:latin typeface="Cambria"/>
                <a:ea typeface="Times New Roman"/>
              </a:rPr>
              <a:t>- </a:t>
            </a:r>
            <a:r>
              <a:rPr lang="cs-CZ" sz="2100" dirty="0">
                <a:solidFill>
                  <a:srgbClr val="3E3D2D"/>
                </a:solidFill>
                <a:latin typeface="Cambria"/>
                <a:ea typeface="Times New Roman"/>
              </a:rPr>
              <a:t>Má škola vzdělávat a zároveň </a:t>
            </a:r>
            <a:r>
              <a:rPr lang="cs-CZ" sz="2100" dirty="0" smtClean="0">
                <a:solidFill>
                  <a:srgbClr val="3E3D2D"/>
                </a:solidFill>
                <a:latin typeface="Cambria"/>
                <a:ea typeface="Times New Roman"/>
              </a:rPr>
              <a:t>vychovávat?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smtClean="0">
                <a:solidFill>
                  <a:srgbClr val="3E3D2D"/>
                </a:solidFill>
                <a:latin typeface="Cambria"/>
                <a:ea typeface="Times New Roman"/>
              </a:rPr>
              <a:t>Výměna vlastních zkušeností </a:t>
            </a:r>
            <a:br>
              <a:rPr lang="cs-CZ" sz="2600" b="1" dirty="0" smtClean="0">
                <a:solidFill>
                  <a:srgbClr val="3E3D2D"/>
                </a:solidFill>
                <a:latin typeface="Cambria"/>
                <a:ea typeface="Times New Roman"/>
              </a:rPr>
            </a:br>
            <a:r>
              <a:rPr lang="cs-CZ" b="1" dirty="0" smtClean="0">
                <a:solidFill>
                  <a:srgbClr val="3E3D2D"/>
                </a:solidFill>
                <a:latin typeface="Cambria"/>
                <a:ea typeface="Times New Roman"/>
              </a:rPr>
              <a:t>- </a:t>
            </a:r>
            <a:r>
              <a:rPr lang="cs-CZ" sz="2100" dirty="0" smtClean="0">
                <a:solidFill>
                  <a:srgbClr val="3E3D2D"/>
                </a:solidFill>
                <a:latin typeface="Cambria"/>
                <a:ea typeface="Times New Roman"/>
              </a:rPr>
              <a:t>Spolupráce </a:t>
            </a:r>
            <a:r>
              <a:rPr lang="cs-CZ" sz="2100" dirty="0">
                <a:solidFill>
                  <a:srgbClr val="3E3D2D"/>
                </a:solidFill>
                <a:latin typeface="Cambria"/>
                <a:ea typeface="Times New Roman"/>
              </a:rPr>
              <a:t>škol, vzájemná </a:t>
            </a:r>
            <a:r>
              <a:rPr lang="cs-CZ" sz="2100" dirty="0" smtClean="0">
                <a:solidFill>
                  <a:srgbClr val="3E3D2D"/>
                </a:solidFill>
                <a:latin typeface="Cambria"/>
                <a:ea typeface="Times New Roman"/>
              </a:rPr>
              <a:t>inspirace, překročení hranic vlastní školy…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05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pPr algn="ctr"/>
            <a:r>
              <a:rPr lang="cs-CZ" sz="3600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Učitel </a:t>
            </a:r>
            <a:r>
              <a:rPr lang="cs-CZ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– profesionál</a:t>
            </a:r>
            <a:endParaRPr lang="cs-CZ" sz="36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984892" cy="4104456"/>
          </a:xfrm>
        </p:spPr>
        <p:txBody>
          <a:bodyPr>
            <a:normAutofit fontScale="25000" lnSpcReduction="20000"/>
          </a:bodyPr>
          <a:lstStyle/>
          <a:p>
            <a:pPr marL="68580" indent="0">
              <a:buNone/>
            </a:pPr>
            <a:endParaRPr lang="cs-CZ" sz="4000" b="1" dirty="0" smtClean="0">
              <a:latin typeface="Cambria" pitchFamily="18" charset="0"/>
              <a:ea typeface="Times New Roman"/>
              <a:cs typeface="Times New Roman"/>
            </a:endParaRPr>
          </a:p>
          <a:p>
            <a:pPr marL="68580" indent="0">
              <a:buNone/>
            </a:pPr>
            <a:r>
              <a:rPr lang="cs-CZ" sz="8000" b="1" dirty="0" smtClean="0">
                <a:latin typeface="Cambria" pitchFamily="18" charset="0"/>
                <a:ea typeface="Times New Roman"/>
                <a:cs typeface="Times New Roman"/>
              </a:rPr>
              <a:t>PEDAGOGICKÁ TÉMATA:</a:t>
            </a:r>
          </a:p>
          <a:p>
            <a:pPr marL="68580" indent="0">
              <a:buNone/>
            </a:pPr>
            <a:endParaRPr lang="cs-CZ" sz="4000" b="1" dirty="0" smtClean="0">
              <a:latin typeface="Cambria" pitchFamily="18" charset="0"/>
              <a:ea typeface="Times New Roman"/>
              <a:cs typeface="Times New Roman"/>
            </a:endParaRPr>
          </a:p>
          <a:p>
            <a:r>
              <a:rPr lang="cs-CZ" sz="6400" b="1" dirty="0" smtClean="0">
                <a:latin typeface="Cambria" pitchFamily="18" charset="0"/>
                <a:ea typeface="Times New Roman"/>
                <a:cs typeface="Times New Roman"/>
              </a:rPr>
              <a:t>Etická výchova</a:t>
            </a:r>
          </a:p>
          <a:p>
            <a:pPr marL="68580" indent="0">
              <a:buNone/>
            </a:pPr>
            <a:endParaRPr lang="cs-CZ" sz="4000" b="1" dirty="0" smtClean="0">
              <a:latin typeface="Cambria" pitchFamily="18" charset="0"/>
              <a:ea typeface="Times New Roman"/>
              <a:cs typeface="Times New Roman"/>
            </a:endParaRPr>
          </a:p>
          <a:p>
            <a:r>
              <a:rPr lang="cs-CZ" sz="6400" b="1" dirty="0" smtClean="0">
                <a:latin typeface="Cambria" pitchFamily="18" charset="0"/>
                <a:ea typeface="Times New Roman"/>
                <a:cs typeface="Times New Roman"/>
              </a:rPr>
              <a:t>Sexuální výchova</a:t>
            </a:r>
          </a:p>
          <a:p>
            <a:pPr marL="68580" indent="0">
              <a:buNone/>
            </a:pPr>
            <a:endParaRPr lang="cs-CZ" sz="4000" b="1" dirty="0" smtClean="0">
              <a:latin typeface="Cambria" pitchFamily="18" charset="0"/>
              <a:ea typeface="Times New Roman"/>
              <a:cs typeface="Times New Roman"/>
            </a:endParaRPr>
          </a:p>
          <a:p>
            <a:r>
              <a:rPr lang="cs-CZ" sz="6400" b="1" dirty="0" smtClean="0">
                <a:latin typeface="Cambria" pitchFamily="18" charset="0"/>
                <a:ea typeface="Times New Roman"/>
                <a:cs typeface="Times New Roman"/>
              </a:rPr>
              <a:t>ICT ve školách</a:t>
            </a:r>
          </a:p>
          <a:p>
            <a:endParaRPr lang="cs-CZ" sz="4000" b="1" dirty="0" smtClean="0">
              <a:latin typeface="Cambria" pitchFamily="18" charset="0"/>
              <a:ea typeface="Times New Roman"/>
              <a:cs typeface="Times New Roman"/>
            </a:endParaRPr>
          </a:p>
          <a:p>
            <a:r>
              <a:rPr lang="cs-CZ" sz="6400" b="1" dirty="0" smtClean="0">
                <a:latin typeface="Cambria" pitchFamily="18" charset="0"/>
                <a:ea typeface="Times New Roman"/>
                <a:cs typeface="Times New Roman"/>
              </a:rPr>
              <a:t>Realizace srovnávacích testů</a:t>
            </a:r>
          </a:p>
          <a:p>
            <a:pPr marL="68580" indent="0">
              <a:buNone/>
            </a:pPr>
            <a:endParaRPr lang="cs-CZ" sz="4000" b="1" dirty="0" smtClean="0">
              <a:latin typeface="Cambria" pitchFamily="18" charset="0"/>
              <a:ea typeface="Times New Roman"/>
              <a:cs typeface="Times New Roman"/>
            </a:endParaRPr>
          </a:p>
          <a:p>
            <a:r>
              <a:rPr lang="cs-CZ" sz="6400" b="1" dirty="0" smtClean="0">
                <a:latin typeface="Cambria" pitchFamily="18" charset="0"/>
                <a:ea typeface="Times New Roman"/>
                <a:cs typeface="Times New Roman"/>
              </a:rPr>
              <a:t>Integrace žáků se speciálními vzdělávacími potřebami</a:t>
            </a:r>
          </a:p>
          <a:p>
            <a:pPr marL="68580" indent="0">
              <a:buNone/>
            </a:pPr>
            <a:endParaRPr lang="cs-CZ" sz="4000" b="1" dirty="0" smtClean="0">
              <a:latin typeface="Cambria" pitchFamily="18" charset="0"/>
              <a:ea typeface="Times New Roman"/>
              <a:cs typeface="Times New Roman"/>
            </a:endParaRPr>
          </a:p>
          <a:p>
            <a:r>
              <a:rPr lang="cs-CZ" sz="6400" b="1" dirty="0" smtClean="0">
                <a:latin typeface="Cambria" pitchFamily="18" charset="0"/>
                <a:ea typeface="Times New Roman"/>
                <a:cs typeface="Times New Roman"/>
              </a:rPr>
              <a:t>Vzdělávání žáků mimořádně nadaných</a:t>
            </a:r>
          </a:p>
          <a:p>
            <a:endParaRPr lang="cs-CZ" sz="4000" b="1" dirty="0" smtClean="0">
              <a:latin typeface="Cambria" pitchFamily="18" charset="0"/>
              <a:ea typeface="Times New Roman"/>
              <a:cs typeface="Times New Roman"/>
            </a:endParaRPr>
          </a:p>
          <a:p>
            <a:r>
              <a:rPr lang="cs-CZ" sz="6400" b="1" dirty="0" smtClean="0">
                <a:latin typeface="Cambria" pitchFamily="18" charset="0"/>
                <a:ea typeface="Times New Roman"/>
                <a:cs typeface="Times New Roman"/>
              </a:rPr>
              <a:t>Autorita učitele (v čem tkví, jak dosáhnout přirozené autority </a:t>
            </a:r>
            <a:br>
              <a:rPr lang="cs-CZ" sz="6400" b="1" dirty="0" smtClean="0">
                <a:latin typeface="Cambria" pitchFamily="18" charset="0"/>
                <a:ea typeface="Times New Roman"/>
                <a:cs typeface="Times New Roman"/>
              </a:rPr>
            </a:br>
            <a:r>
              <a:rPr lang="cs-CZ" sz="6400" b="1" dirty="0" smtClean="0">
                <a:latin typeface="Cambria" pitchFamily="18" charset="0"/>
                <a:ea typeface="Times New Roman"/>
                <a:cs typeface="Times New Roman"/>
              </a:rPr>
              <a:t>u žáků a studentů?)</a:t>
            </a:r>
            <a:r>
              <a:rPr lang="cs-CZ" sz="800" b="1" dirty="0" smtClean="0">
                <a:latin typeface="Cambria" pitchFamily="18" charset="0"/>
                <a:ea typeface="Times New Roman"/>
                <a:cs typeface="Times New Roman"/>
              </a:rPr>
              <a:t/>
            </a:r>
            <a:br>
              <a:rPr lang="cs-CZ" sz="800" b="1" dirty="0" smtClean="0">
                <a:latin typeface="Cambria" pitchFamily="18" charset="0"/>
                <a:ea typeface="Times New Roman"/>
                <a:cs typeface="Times New Roman"/>
              </a:rPr>
            </a:br>
            <a:r>
              <a:rPr lang="cs-CZ" sz="800" b="1" dirty="0" smtClean="0">
                <a:latin typeface="Cambria" pitchFamily="18" charset="0"/>
                <a:ea typeface="Times New Roman"/>
                <a:cs typeface="Times New Roman"/>
              </a:rPr>
              <a:t/>
            </a:r>
            <a:br>
              <a:rPr lang="cs-CZ" sz="800" b="1" dirty="0" smtClean="0">
                <a:latin typeface="Cambria" pitchFamily="18" charset="0"/>
                <a:ea typeface="Times New Roman"/>
                <a:cs typeface="Times New Roman"/>
              </a:rPr>
            </a:br>
            <a:r>
              <a:rPr lang="cs-CZ" sz="800" b="1" dirty="0" smtClean="0">
                <a:latin typeface="Cambria" pitchFamily="18" charset="0"/>
                <a:ea typeface="Times New Roman"/>
                <a:cs typeface="Times New Roman"/>
              </a:rPr>
              <a:t/>
            </a:r>
            <a:br>
              <a:rPr lang="cs-CZ" sz="800" b="1" dirty="0" smtClean="0">
                <a:latin typeface="Cambria" pitchFamily="18" charset="0"/>
                <a:ea typeface="Times New Roman"/>
                <a:cs typeface="Times New Roman"/>
              </a:rPr>
            </a:br>
            <a:r>
              <a:rPr lang="cs-CZ" sz="800" b="1" dirty="0" smtClean="0">
                <a:latin typeface="Cambria" pitchFamily="18" charset="0"/>
                <a:ea typeface="Times New Roman"/>
                <a:cs typeface="Times New Roman"/>
              </a:rPr>
              <a:t/>
            </a:r>
            <a:br>
              <a:rPr lang="cs-CZ" sz="800" b="1" dirty="0" smtClean="0">
                <a:latin typeface="Cambria" pitchFamily="18" charset="0"/>
                <a:ea typeface="Times New Roman"/>
                <a:cs typeface="Times New Roman"/>
              </a:rPr>
            </a:br>
            <a:r>
              <a:rPr lang="cs-CZ" sz="6400" b="1" dirty="0" smtClean="0">
                <a:latin typeface="Cambria" pitchFamily="18" charset="0"/>
                <a:ea typeface="Times New Roman"/>
                <a:cs typeface="Times New Roman"/>
              </a:rPr>
              <a:t>„</a:t>
            </a:r>
            <a:r>
              <a:rPr lang="cs-CZ" sz="6400" b="1" i="1" dirty="0" smtClean="0">
                <a:latin typeface="Cambria" pitchFamily="18" charset="0"/>
                <a:ea typeface="Times New Roman"/>
                <a:cs typeface="Times New Roman"/>
              </a:rPr>
              <a:t>Nechci vás strašit, pane učiteli, ale tatínek říkal, </a:t>
            </a:r>
            <a:br>
              <a:rPr lang="cs-CZ" sz="6400" b="1" i="1" dirty="0" smtClean="0">
                <a:latin typeface="Cambria" pitchFamily="18" charset="0"/>
                <a:ea typeface="Times New Roman"/>
                <a:cs typeface="Times New Roman"/>
              </a:rPr>
            </a:br>
            <a:r>
              <a:rPr lang="cs-CZ" sz="6400" b="1" i="1" dirty="0" smtClean="0">
                <a:latin typeface="Cambria" pitchFamily="18" charset="0"/>
                <a:ea typeface="Times New Roman"/>
                <a:cs typeface="Times New Roman"/>
              </a:rPr>
              <a:t>že jestli nezačnu nosit lepší známky, dostane někdo </a:t>
            </a:r>
            <a:r>
              <a:rPr lang="cs-CZ" sz="6400" b="1" i="1" dirty="0" err="1" smtClean="0">
                <a:latin typeface="Cambria" pitchFamily="18" charset="0"/>
                <a:ea typeface="Times New Roman"/>
                <a:cs typeface="Times New Roman"/>
              </a:rPr>
              <a:t>pěknej</a:t>
            </a:r>
            <a:r>
              <a:rPr lang="cs-CZ" sz="6400" b="1" i="1" dirty="0" smtClean="0">
                <a:latin typeface="Cambria" pitchFamily="18" charset="0"/>
                <a:ea typeface="Times New Roman"/>
                <a:cs typeface="Times New Roman"/>
              </a:rPr>
              <a:t> výprask.“</a:t>
            </a:r>
            <a:endParaRPr lang="cs-CZ" sz="6400" b="1" dirty="0" smtClean="0">
              <a:latin typeface="Cambria" pitchFamily="18" charset="0"/>
              <a:ea typeface="Times New Roman"/>
              <a:cs typeface="Times New Roman"/>
            </a:endParaRPr>
          </a:p>
          <a:p>
            <a:pPr marL="68580" indent="0">
              <a:buNone/>
            </a:pPr>
            <a:r>
              <a:rPr lang="cs-CZ" sz="6400" b="1" dirty="0">
                <a:latin typeface="Cambria" pitchFamily="18" charset="0"/>
                <a:ea typeface="Times New Roman"/>
                <a:cs typeface="Times New Roman"/>
              </a:rPr>
              <a:t>	</a:t>
            </a:r>
          </a:p>
          <a:p>
            <a:pPr marL="68580" indent="0">
              <a:buNone/>
            </a:pPr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239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pPr algn="ctr"/>
            <a:r>
              <a:rPr lang="cs-CZ" sz="3600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Učitel </a:t>
            </a:r>
            <a:r>
              <a:rPr lang="cs-CZ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– člověk</a:t>
            </a:r>
            <a:endParaRPr lang="cs-CZ" sz="36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060848"/>
            <a:ext cx="6984892" cy="3771781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cs-CZ" sz="2000" b="1" dirty="0" smtClean="0">
                <a:latin typeface="Cambria" pitchFamily="18" charset="0"/>
                <a:ea typeface="Times New Roman"/>
                <a:cs typeface="Times New Roman"/>
              </a:rPr>
              <a:t>OSOBNOST UČITELE (JAK JI ROZVÍJET?) </a:t>
            </a:r>
          </a:p>
          <a:p>
            <a:pPr marL="68580" indent="0">
              <a:buNone/>
            </a:pPr>
            <a:endParaRPr lang="cs-CZ" sz="1100" b="1" dirty="0">
              <a:latin typeface="Cambria" pitchFamily="18" charset="0"/>
              <a:ea typeface="Times New Roman"/>
              <a:cs typeface="Times New Roman"/>
            </a:endParaRPr>
          </a:p>
          <a:p>
            <a:r>
              <a:rPr lang="cs-CZ" sz="1700" b="1" dirty="0" smtClean="0">
                <a:latin typeface="Cambria" pitchFamily="18" charset="0"/>
                <a:ea typeface="Times New Roman"/>
                <a:cs typeface="Times New Roman"/>
              </a:rPr>
              <a:t>Načerpání </a:t>
            </a:r>
            <a:r>
              <a:rPr lang="cs-CZ" sz="1700" b="1" dirty="0">
                <a:latin typeface="Cambria" pitchFamily="18" charset="0"/>
                <a:ea typeface="Times New Roman"/>
                <a:cs typeface="Times New Roman"/>
              </a:rPr>
              <a:t>nové chuti do učitelské </a:t>
            </a:r>
            <a:r>
              <a:rPr lang="cs-CZ" sz="1700" b="1" dirty="0" smtClean="0">
                <a:latin typeface="Cambria" pitchFamily="18" charset="0"/>
                <a:ea typeface="Times New Roman"/>
                <a:cs typeface="Times New Roman"/>
              </a:rPr>
              <a:t>práce, osvěžení učitelského ducha</a:t>
            </a:r>
          </a:p>
          <a:p>
            <a:pPr marL="68580" indent="0">
              <a:buNone/>
            </a:pPr>
            <a:endParaRPr lang="cs-CZ" sz="800" b="1" dirty="0" smtClean="0">
              <a:latin typeface="Cambria" pitchFamily="18" charset="0"/>
              <a:ea typeface="Times New Roman"/>
              <a:cs typeface="Times New Roman"/>
            </a:endParaRPr>
          </a:p>
          <a:p>
            <a:r>
              <a:rPr lang="cs-CZ" sz="1700" b="1" dirty="0" smtClean="0">
                <a:latin typeface="Cambria" pitchFamily="18" charset="0"/>
                <a:ea typeface="Times New Roman"/>
                <a:cs typeface="Times New Roman"/>
              </a:rPr>
              <a:t>Cesta ke kořenům učitelské profese </a:t>
            </a:r>
            <a:r>
              <a:rPr lang="cs-CZ" sz="1600" b="1" dirty="0" smtClean="0">
                <a:latin typeface="Cambria" pitchFamily="18" charset="0"/>
                <a:ea typeface="Times New Roman"/>
                <a:cs typeface="Times New Roman"/>
              </a:rPr>
              <a:t/>
            </a:r>
            <a:br>
              <a:rPr lang="cs-CZ" sz="1600" b="1" dirty="0" smtClean="0">
                <a:latin typeface="Cambria" pitchFamily="18" charset="0"/>
                <a:ea typeface="Times New Roman"/>
                <a:cs typeface="Times New Roman"/>
              </a:rPr>
            </a:br>
            <a:r>
              <a:rPr lang="cs-CZ" sz="1600" dirty="0" smtClean="0">
                <a:latin typeface="Cambria" pitchFamily="18" charset="0"/>
                <a:ea typeface="Times New Roman"/>
                <a:cs typeface="Times New Roman"/>
              </a:rPr>
              <a:t>(důležité: některé věci si sám pro sebe znovu formulovat; oprášit motivy, které nás k učitelské profesi vedly; odpovědět si na otázky: Jsem rád učitelem?; Jsem hrdý na svoji profesi? Jsem hrdý na svoji školu?)</a:t>
            </a:r>
          </a:p>
          <a:p>
            <a:pPr marL="68580" indent="0">
              <a:buNone/>
            </a:pPr>
            <a:endParaRPr lang="cs-CZ" sz="900" dirty="0" smtClean="0">
              <a:latin typeface="Cambria" pitchFamily="18" charset="0"/>
              <a:ea typeface="Times New Roman"/>
              <a:cs typeface="Times New Roman"/>
            </a:endParaRPr>
          </a:p>
          <a:p>
            <a:r>
              <a:rPr lang="cs-CZ" sz="1700" b="1" dirty="0" smtClean="0">
                <a:latin typeface="Cambria" pitchFamily="18" charset="0"/>
                <a:ea typeface="Times New Roman"/>
                <a:cs typeface="Times New Roman"/>
              </a:rPr>
              <a:t>Znovu si pro sebe sama pojmenovat smysl učitelské práce</a:t>
            </a:r>
            <a:r>
              <a:rPr lang="cs-CZ" sz="1700" dirty="0" smtClean="0">
                <a:latin typeface="Cambria" pitchFamily="18" charset="0"/>
                <a:ea typeface="Times New Roman"/>
                <a:cs typeface="Times New Roman"/>
              </a:rPr>
              <a:t> </a:t>
            </a:r>
            <a:br>
              <a:rPr lang="cs-CZ" sz="1700" dirty="0" smtClean="0">
                <a:latin typeface="Cambria" pitchFamily="18" charset="0"/>
                <a:ea typeface="Times New Roman"/>
                <a:cs typeface="Times New Roman"/>
              </a:rPr>
            </a:br>
            <a:r>
              <a:rPr lang="cs-CZ" sz="1600" dirty="0" smtClean="0">
                <a:latin typeface="Cambria" pitchFamily="18" charset="0"/>
                <a:ea typeface="Times New Roman"/>
                <a:cs typeface="Times New Roman"/>
              </a:rPr>
              <a:t>(V čem ho spatřuji?; Spatřuji ho vůbec v něčem?)</a:t>
            </a:r>
          </a:p>
          <a:p>
            <a:pPr marL="68580" indent="0">
              <a:buNone/>
            </a:pPr>
            <a:endParaRPr lang="cs-CZ" sz="900" dirty="0" smtClean="0">
              <a:latin typeface="Cambria" pitchFamily="18" charset="0"/>
              <a:ea typeface="Times New Roman"/>
              <a:cs typeface="Times New Roman"/>
            </a:endParaRPr>
          </a:p>
          <a:p>
            <a:pPr marL="342900" lvl="1"/>
            <a:r>
              <a:rPr lang="cs-CZ" sz="1700" b="1" dirty="0" smtClean="0">
                <a:latin typeface="Cambria" pitchFamily="18" charset="0"/>
                <a:ea typeface="Times New Roman"/>
                <a:cs typeface="Times New Roman"/>
              </a:rPr>
              <a:t>Jaký jsem a jaký chci být učitel? </a:t>
            </a:r>
            <a:br>
              <a:rPr lang="cs-CZ" sz="1700" b="1" dirty="0" smtClean="0">
                <a:latin typeface="Cambria" pitchFamily="18" charset="0"/>
                <a:ea typeface="Times New Roman"/>
                <a:cs typeface="Times New Roman"/>
              </a:rPr>
            </a:br>
            <a:r>
              <a:rPr lang="cs-CZ" sz="1600" dirty="0" smtClean="0">
                <a:latin typeface="Cambria" pitchFamily="18" charset="0"/>
                <a:ea typeface="Times New Roman"/>
                <a:cs typeface="Times New Roman"/>
              </a:rPr>
              <a:t>(osobnost, šarm a jiskra učitele; kodex učitele)</a:t>
            </a:r>
            <a:r>
              <a:rPr lang="cs-CZ" sz="1400" i="1" dirty="0">
                <a:latin typeface="Cambria" pitchFamily="18" charset="0"/>
                <a:ea typeface="Times New Roman"/>
                <a:cs typeface="Times New Roman"/>
              </a:rPr>
              <a:t> </a:t>
            </a:r>
            <a:r>
              <a:rPr lang="cs-CZ" sz="1400" i="1" dirty="0" smtClean="0">
                <a:latin typeface="Cambria" pitchFamily="18" charset="0"/>
                <a:ea typeface="Times New Roman"/>
                <a:cs typeface="Times New Roman"/>
              </a:rPr>
              <a:t/>
            </a:r>
            <a:br>
              <a:rPr lang="cs-CZ" sz="1400" i="1" dirty="0" smtClean="0">
                <a:latin typeface="Cambria" pitchFamily="18" charset="0"/>
                <a:ea typeface="Times New Roman"/>
                <a:cs typeface="Times New Roman"/>
              </a:rPr>
            </a:br>
            <a:r>
              <a:rPr lang="cs-CZ" sz="1400" i="1" dirty="0" smtClean="0">
                <a:latin typeface="Cambria" pitchFamily="18" charset="0"/>
                <a:ea typeface="Times New Roman"/>
                <a:cs typeface="Times New Roman"/>
              </a:rPr>
              <a:t/>
            </a:r>
            <a:br>
              <a:rPr lang="cs-CZ" sz="1400" i="1" dirty="0" smtClean="0">
                <a:latin typeface="Cambria" pitchFamily="18" charset="0"/>
                <a:ea typeface="Times New Roman"/>
                <a:cs typeface="Times New Roman"/>
              </a:rPr>
            </a:br>
            <a:r>
              <a:rPr lang="cs-CZ" sz="1400" i="1" dirty="0" smtClean="0">
                <a:latin typeface="Cambria" pitchFamily="18" charset="0"/>
                <a:ea typeface="Times New Roman"/>
                <a:cs typeface="Times New Roman"/>
              </a:rPr>
              <a:t>„</a:t>
            </a:r>
            <a:r>
              <a:rPr lang="cs-CZ" sz="1400" i="1" dirty="0">
                <a:latin typeface="Cambria" pitchFamily="18" charset="0"/>
                <a:ea typeface="Times New Roman"/>
                <a:cs typeface="Times New Roman"/>
              </a:rPr>
              <a:t>Učitelky mají v sobě něco, z čeho mi naskakuje husí kůže.“ (Agatha </a:t>
            </a:r>
            <a:r>
              <a:rPr lang="cs-CZ" sz="1400" i="1" dirty="0" err="1">
                <a:latin typeface="Cambria" pitchFamily="18" charset="0"/>
                <a:ea typeface="Times New Roman"/>
                <a:cs typeface="Times New Roman"/>
              </a:rPr>
              <a:t>Christie</a:t>
            </a:r>
            <a:r>
              <a:rPr lang="cs-CZ" sz="1400" i="1" dirty="0" smtClean="0">
                <a:latin typeface="Cambria" pitchFamily="18" charset="0"/>
                <a:ea typeface="Times New Roman"/>
                <a:cs typeface="Times New Roman"/>
              </a:rPr>
              <a:t>)</a:t>
            </a:r>
          </a:p>
          <a:p>
            <a:pPr marL="68580" lvl="1" indent="0">
              <a:buNone/>
            </a:pPr>
            <a:endParaRPr lang="cs-CZ" sz="900" i="1" dirty="0">
              <a:latin typeface="Cambria" pitchFamily="18" charset="0"/>
              <a:ea typeface="Times New Roman"/>
              <a:cs typeface="Times New Roman"/>
            </a:endParaRPr>
          </a:p>
          <a:p>
            <a:r>
              <a:rPr lang="cs-CZ" sz="1700" b="1" dirty="0" smtClean="0">
                <a:latin typeface="Cambria" pitchFamily="18" charset="0"/>
                <a:ea typeface="Times New Roman"/>
                <a:cs typeface="Times New Roman"/>
              </a:rPr>
              <a:t>Syndrom vyhoření</a:t>
            </a:r>
            <a:r>
              <a:rPr lang="cs-CZ" sz="1700" dirty="0" smtClean="0">
                <a:latin typeface="Cambria" pitchFamily="18" charset="0"/>
                <a:ea typeface="Times New Roman"/>
                <a:cs typeface="Times New Roman"/>
              </a:rPr>
              <a:t> </a:t>
            </a:r>
            <a:r>
              <a:rPr lang="cs-CZ" sz="1600" dirty="0" smtClean="0">
                <a:latin typeface="Cambria" pitchFamily="18" charset="0"/>
                <a:ea typeface="Times New Roman"/>
                <a:cs typeface="Times New Roman"/>
              </a:rPr>
              <a:t>(jak mu předcházet)</a:t>
            </a:r>
          </a:p>
          <a:p>
            <a:pPr marL="68580" indent="0">
              <a:buNone/>
            </a:pPr>
            <a:endParaRPr lang="cs-CZ" sz="900" dirty="0" smtClean="0">
              <a:latin typeface="Cambria" pitchFamily="18" charset="0"/>
              <a:ea typeface="Times New Roman"/>
              <a:cs typeface="Times New Roman"/>
            </a:endParaRPr>
          </a:p>
          <a:p>
            <a:r>
              <a:rPr lang="cs-CZ" sz="1700" b="1" dirty="0" smtClean="0">
                <a:latin typeface="Cambria" pitchFamily="18" charset="0"/>
                <a:ea typeface="Times New Roman"/>
                <a:cs typeface="Times New Roman"/>
              </a:rPr>
              <a:t>Nejlepší učitel je šťastný učitel </a:t>
            </a:r>
            <a:r>
              <a:rPr lang="cs-CZ" sz="1600" b="1" dirty="0">
                <a:latin typeface="Cambria" pitchFamily="18" charset="0"/>
                <a:ea typeface="Times New Roman"/>
                <a:cs typeface="Times New Roman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3406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Slovo na 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132856"/>
            <a:ext cx="7056900" cy="3771781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cs-CZ" i="1" dirty="0" smtClean="0">
                <a:latin typeface="Cambria" pitchFamily="18" charset="0"/>
              </a:rPr>
              <a:t>„Neztrácejte víru. Jsem přesvědčený, že jediné, co mě drželo </a:t>
            </a:r>
            <a:br>
              <a:rPr lang="cs-CZ" i="1" dirty="0" smtClean="0">
                <a:latin typeface="Cambria" pitchFamily="18" charset="0"/>
              </a:rPr>
            </a:br>
            <a:r>
              <a:rPr lang="cs-CZ" i="1" dirty="0" smtClean="0">
                <a:latin typeface="Cambria" pitchFamily="18" charset="0"/>
              </a:rPr>
              <a:t>v chodu, byla skutečnost, že jsem miloval to, co jsem dělal. </a:t>
            </a:r>
            <a:br>
              <a:rPr lang="cs-CZ" i="1" dirty="0" smtClean="0">
                <a:latin typeface="Cambria" pitchFamily="18" charset="0"/>
              </a:rPr>
            </a:br>
            <a:r>
              <a:rPr lang="cs-CZ" i="1" dirty="0" smtClean="0">
                <a:latin typeface="Cambria" pitchFamily="18" charset="0"/>
              </a:rPr>
              <a:t>Musíte najít to, co milujete. A to platí jak pro vaši práci, </a:t>
            </a:r>
            <a:br>
              <a:rPr lang="cs-CZ" i="1" dirty="0" smtClean="0">
                <a:latin typeface="Cambria" pitchFamily="18" charset="0"/>
              </a:rPr>
            </a:br>
            <a:r>
              <a:rPr lang="cs-CZ" i="1" dirty="0" smtClean="0">
                <a:latin typeface="Cambria" pitchFamily="18" charset="0"/>
              </a:rPr>
              <a:t>tak pro vaše partnery. Vaše práce zaplní velkou část vašeho života, a jediný způsob jak být opravdu spokojený je dělat to, </a:t>
            </a:r>
            <a:br>
              <a:rPr lang="cs-CZ" i="1" dirty="0" smtClean="0">
                <a:latin typeface="Cambria" pitchFamily="18" charset="0"/>
              </a:rPr>
            </a:br>
            <a:r>
              <a:rPr lang="cs-CZ" i="1" dirty="0" smtClean="0">
                <a:latin typeface="Cambria" pitchFamily="18" charset="0"/>
              </a:rPr>
              <a:t>co věříte, že je veliké dílo. A jediný způsob jak dělat velké dílo </a:t>
            </a:r>
            <a:br>
              <a:rPr lang="cs-CZ" i="1" dirty="0" smtClean="0">
                <a:latin typeface="Cambria" pitchFamily="18" charset="0"/>
              </a:rPr>
            </a:br>
            <a:r>
              <a:rPr lang="cs-CZ" i="1" dirty="0" smtClean="0">
                <a:latin typeface="Cambria" pitchFamily="18" charset="0"/>
              </a:rPr>
              <a:t>je milovat to, co děláte. Pokud jste to ještě nenašli, </a:t>
            </a:r>
            <a:br>
              <a:rPr lang="cs-CZ" i="1" dirty="0" smtClean="0">
                <a:latin typeface="Cambria" pitchFamily="18" charset="0"/>
              </a:rPr>
            </a:br>
            <a:r>
              <a:rPr lang="cs-CZ" i="1" dirty="0" smtClean="0">
                <a:latin typeface="Cambria" pitchFamily="18" charset="0"/>
              </a:rPr>
              <a:t>hledejte dál. Neusazujte se. Stejně jako u všech srdečních záležitostí, poznáte to, až to najdete. A stejně jako u všech velkých vztahů, s plynoucími roky je to lepší a lepší. </a:t>
            </a:r>
            <a:br>
              <a:rPr lang="cs-CZ" i="1" dirty="0" smtClean="0">
                <a:latin typeface="Cambria" pitchFamily="18" charset="0"/>
              </a:rPr>
            </a:br>
            <a:r>
              <a:rPr lang="cs-CZ" i="1" dirty="0" smtClean="0">
                <a:latin typeface="Cambria" pitchFamily="18" charset="0"/>
              </a:rPr>
              <a:t>Takže hledejte do té doby, dokud to nenajdete.</a:t>
            </a:r>
            <a:br>
              <a:rPr lang="cs-CZ" i="1" dirty="0" smtClean="0">
                <a:latin typeface="Cambria" pitchFamily="18" charset="0"/>
              </a:rPr>
            </a:br>
            <a:r>
              <a:rPr lang="cs-CZ" i="1" dirty="0" smtClean="0">
                <a:latin typeface="Cambria" pitchFamily="18" charset="0"/>
              </a:rPr>
              <a:t/>
            </a:r>
            <a:br>
              <a:rPr lang="cs-CZ" i="1" dirty="0" smtClean="0">
                <a:latin typeface="Cambria" pitchFamily="18" charset="0"/>
              </a:rPr>
            </a:br>
            <a:r>
              <a:rPr lang="cs-CZ" i="1" dirty="0" smtClean="0">
                <a:latin typeface="Cambria" pitchFamily="18" charset="0"/>
              </a:rPr>
              <a:t/>
            </a:r>
            <a:br>
              <a:rPr lang="cs-CZ" i="1" dirty="0" smtClean="0">
                <a:latin typeface="Cambria" pitchFamily="18" charset="0"/>
              </a:rPr>
            </a:br>
            <a:r>
              <a:rPr lang="cs-CZ" i="1" dirty="0" smtClean="0">
                <a:latin typeface="Cambria" pitchFamily="18" charset="0"/>
              </a:rPr>
              <a:t>						    </a:t>
            </a:r>
            <a:r>
              <a:rPr lang="cs-CZ" i="1" dirty="0" err="1" smtClean="0">
                <a:latin typeface="Cambria" pitchFamily="18" charset="0"/>
              </a:rPr>
              <a:t>Steve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Jobs</a:t>
            </a:r>
            <a:r>
              <a:rPr lang="cs-CZ" i="1" dirty="0" smtClean="0">
                <a:latin typeface="Cambria" pitchFamily="18" charset="0"/>
              </a:rPr>
              <a:t> </a:t>
            </a:r>
            <a:br>
              <a:rPr lang="cs-CZ" i="1" dirty="0" smtClean="0">
                <a:latin typeface="Cambria" pitchFamily="18" charset="0"/>
              </a:rPr>
            </a:br>
            <a:r>
              <a:rPr lang="cs-CZ" i="1" dirty="0" smtClean="0">
                <a:latin typeface="Cambria" pitchFamily="18" charset="0"/>
              </a:rPr>
              <a:t>	         (z projevu na univerzitě ve </a:t>
            </a:r>
            <a:r>
              <a:rPr lang="cs-CZ" i="1" dirty="0" err="1" smtClean="0">
                <a:latin typeface="Cambria" pitchFamily="18" charset="0"/>
              </a:rPr>
              <a:t>Standfordu</a:t>
            </a:r>
            <a:r>
              <a:rPr lang="cs-CZ" i="1" dirty="0" smtClean="0">
                <a:latin typeface="Cambria" pitchFamily="18" charset="0"/>
              </a:rPr>
              <a:t>, 12. 6. 2005)</a:t>
            </a:r>
            <a:endParaRPr lang="cs-CZ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455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223</TotalTime>
  <Words>136</Words>
  <Application>Microsoft Office PowerPoint</Application>
  <PresentationFormat>Předvádění na obrazovce (4:3)</PresentationFormat>
  <Paragraphs>53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Austin</vt:lpstr>
      <vt:lpstr>1. Setkání (nejen) křesťanských pedagogů litoměřické diecéze</vt:lpstr>
      <vt:lpstr>Témata k zamyšlení (náměty pro setkávání)</vt:lpstr>
      <vt:lpstr>Prostředí – škola</vt:lpstr>
      <vt:lpstr>Učitel – profesionál</vt:lpstr>
      <vt:lpstr>Učitel – člověk</vt:lpstr>
      <vt:lpstr>Slovo na 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Setkání (nejen) křesťanských pedagogů litoměřické diecéze</dc:title>
  <dc:creator>Gottfriedová Marie</dc:creator>
  <cp:lastModifiedBy>Gottfriedová Marie</cp:lastModifiedBy>
  <cp:revision>27</cp:revision>
  <dcterms:created xsi:type="dcterms:W3CDTF">2011-10-15T09:55:35Z</dcterms:created>
  <dcterms:modified xsi:type="dcterms:W3CDTF">2011-10-20T06:16:48Z</dcterms:modified>
</cp:coreProperties>
</file>